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76" r:id="rId5"/>
    <p:sldId id="258" r:id="rId6"/>
    <p:sldId id="259" r:id="rId7"/>
    <p:sldId id="278" r:id="rId8"/>
    <p:sldId id="277" r:id="rId9"/>
    <p:sldId id="266" r:id="rId10"/>
    <p:sldId id="261" r:id="rId11"/>
    <p:sldId id="260" r:id="rId12"/>
    <p:sldId id="262" r:id="rId13"/>
    <p:sldId id="263" r:id="rId14"/>
    <p:sldId id="265" r:id="rId15"/>
    <p:sldId id="267" r:id="rId16"/>
    <p:sldId id="268" r:id="rId17"/>
    <p:sldId id="269" r:id="rId18"/>
    <p:sldId id="270" r:id="rId19"/>
    <p:sldId id="272" r:id="rId20"/>
    <p:sldId id="271" r:id="rId21"/>
    <p:sldId id="273" r:id="rId22"/>
    <p:sldId id="275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F015E-71F1-E29F-AFEE-FCF44D1DC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DB730D-76D0-599D-C484-EE08B261F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94540C-D6E6-0BC6-493E-4DDF5E84D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642F-21FA-4B0F-A6FB-22B4E82E0C73}" type="datetimeFigureOut">
              <a:rPr lang="pt-BR" smtClean="0"/>
              <a:t>03/06/2022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CDA29A-7619-8343-5998-D4A911057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0D6353-46F3-660F-B138-7646CD34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34F67-B056-4B7D-8958-92CF82D1B4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6584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8D174-EA38-26B6-68B6-63C2A8B6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55DA81-53C6-65EA-E9CE-FBCA9CC28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F77ED9-BAF6-DF0E-0AED-2A7F9BCC1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642F-21FA-4B0F-A6FB-22B4E82E0C73}" type="datetimeFigureOut">
              <a:rPr lang="pt-BR" smtClean="0"/>
              <a:t>03/06/2022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B06B50-72B1-4D75-815E-7677E89A1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7A4AC9-4E65-63D3-40D1-17344A1C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34F67-B056-4B7D-8958-92CF82D1B4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553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1333F83-E091-3EEF-21AE-D120B9EFCF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A86F490-2ACF-0430-3A21-6D6C4C203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E0DF0B-B3DB-F2BE-3026-786F7CB46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642F-21FA-4B0F-A6FB-22B4E82E0C73}" type="datetimeFigureOut">
              <a:rPr lang="pt-BR" smtClean="0"/>
              <a:t>03/06/2022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B3A52D-DAAF-DD07-16C4-1ABB0369E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15DCDD-D93A-AC19-DE5E-1559DAE1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34F67-B056-4B7D-8958-92CF82D1B4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471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F2327-03B0-3013-7A56-1EF58950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80DD76-55A8-272F-4B62-667047685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56C275-B777-53F5-1881-57017B8F3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642F-21FA-4B0F-A6FB-22B4E82E0C73}" type="datetimeFigureOut">
              <a:rPr lang="pt-BR" smtClean="0"/>
              <a:t>03/06/2022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6469E9-B1C2-0E39-8FF2-27C0AA0D2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DECD93-8765-DE0A-C60D-6D19A4263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34F67-B056-4B7D-8958-92CF82D1B4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855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C3DC8-568E-F9B4-524B-78F9FB89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CFD8BC-A2C8-2E35-2D68-7F499642D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5033CE-AAF3-7641-40FF-F8D85FF5E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642F-21FA-4B0F-A6FB-22B4E82E0C73}" type="datetimeFigureOut">
              <a:rPr lang="pt-BR" smtClean="0"/>
              <a:t>03/06/2022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A68C6B-1620-7C0E-F3A1-A88353B7E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9DC6D3-3D31-B994-02AE-0A7ABFB10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34F67-B056-4B7D-8958-92CF82D1B4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380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DB4D3-B112-8A74-C17F-C0BE6E66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AEAE3E-AA36-BC82-9159-8D9758147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A13D7D-5C3D-4C18-1CE8-1773C479C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8DD6B7E-EF3E-CB60-46FD-54BB29E6B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642F-21FA-4B0F-A6FB-22B4E82E0C73}" type="datetimeFigureOut">
              <a:rPr lang="pt-BR" smtClean="0"/>
              <a:t>03/06/2022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039805-DE2F-0351-3FFD-12A8709A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5BF2C0-7E4B-A901-1819-288221F46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34F67-B056-4B7D-8958-92CF82D1B4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024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1CE7EF-7AEF-EEAE-86C8-22997ACD0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F51785-9826-8C80-2E8A-AB379B29C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A14035-89DB-94DB-8AF1-9C36B7F2D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6EC183-43CB-713E-2F6B-7ECAD0A600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2754BBB-7CC7-7E65-5275-5F647C0CE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5949482-35FE-C74D-BA4D-4B6BFC7A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642F-21FA-4B0F-A6FB-22B4E82E0C73}" type="datetimeFigureOut">
              <a:rPr lang="pt-BR" smtClean="0"/>
              <a:t>03/06/2022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F71B163-CBE0-8679-2D08-B6ED9E50B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A66EB46-A1D4-8ABB-4E4C-C99107957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34F67-B056-4B7D-8958-92CF82D1B4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71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82F133-CCC9-0577-B8F8-91329D38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453A0A7-3EC5-04FF-10CD-C3BA8D818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642F-21FA-4B0F-A6FB-22B4E82E0C73}" type="datetimeFigureOut">
              <a:rPr lang="pt-BR" smtClean="0"/>
              <a:t>03/06/2022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5063E9B-6DDC-7861-3DD1-C984585BC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6408A5F-ACD2-1F2C-32EF-D0C93D4F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34F67-B056-4B7D-8958-92CF82D1B4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026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61465AD-5633-5A7B-EAE2-ABD27077C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642F-21FA-4B0F-A6FB-22B4E82E0C73}" type="datetimeFigureOut">
              <a:rPr lang="pt-BR" smtClean="0"/>
              <a:t>03/06/2022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579B52C-4E2E-B011-C649-F6465231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A02793-3254-A94F-A89D-B71AF14E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34F67-B056-4B7D-8958-92CF82D1B4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3811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23E4BC-AC25-9B52-6DBF-9D80F91FA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CFB295-9683-0E1A-D578-0EFC9236F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7DB524-E803-293B-9962-0A9867FAB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2785AA-7468-1000-076F-6AD483814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642F-21FA-4B0F-A6FB-22B4E82E0C73}" type="datetimeFigureOut">
              <a:rPr lang="pt-BR" smtClean="0"/>
              <a:t>03/06/2022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1A85992-EE02-2CD4-73BC-B29B175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DEBC9F-D149-7B32-049B-281332760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34F67-B056-4B7D-8958-92CF82D1B4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97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B13C-13E4-FBD8-28BF-5C8AD9A2C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AADB849-2BB6-3A64-D840-9C6FB2D766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72EA39B-FD38-E827-64D3-FAEA66CF1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3CE73FA-107E-0923-1267-B5DFD3F67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642F-21FA-4B0F-A6FB-22B4E82E0C73}" type="datetimeFigureOut">
              <a:rPr lang="pt-BR" smtClean="0"/>
              <a:t>03/06/2022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A77B4C-FB57-40D6-96EA-EFBBF6BBE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5B6C76-37ED-DE01-7334-52C47C79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34F67-B056-4B7D-8958-92CF82D1B4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770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EBBFFC7-EDB4-598A-10A3-9FF715E10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BB0B3B-8D11-00D9-662D-8A4E3CF64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AA44BD-E5B2-5924-09E9-994F93928A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D642F-21FA-4B0F-A6FB-22B4E82E0C73}" type="datetimeFigureOut">
              <a:rPr lang="pt-BR" smtClean="0"/>
              <a:t>03/06/2022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017D1D-ED76-CEA8-F1BB-87F1CBFEF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C7A054-31A5-DB2A-6D77-3641133D3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34F67-B056-4B7D-8958-92CF82D1B4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23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t.slideshare.net/feekosta/sistemas-de-informao-como-sistemas-de-controle" TargetMode="External"/><Relationship Id="rId2" Type="http://schemas.openxmlformats.org/officeDocument/2006/relationships/hyperlink" Target="https://pt.wikipedia.org/wiki/Sistema_de_processamento_de_transa%C3%A7%C3%B5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1AE8E-D187-9BD2-8631-67DEF28D8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06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rgbClr val="002060"/>
                </a:solidFill>
                <a:latin typeface="Castellar" panose="020A0402060406010301" pitchFamily="18" charset="0"/>
              </a:rPr>
              <a:t>TIPOS DE SISTEMAS DE INFORMAÇÃO EMPRESARIAL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5E38C6-154A-C298-22F8-1A0E77866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630" y="2860583"/>
            <a:ext cx="9345474" cy="359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66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459C04-5362-07D2-3E0F-51899439B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POSSUI UMA BASE DA DADOS PARA ÁREA FUNCIONAL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3A3404-8796-6960-58EC-1F41D7BBC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4" t="15374" r="16921" b="5250"/>
          <a:stretch/>
        </p:blipFill>
        <p:spPr bwMode="auto">
          <a:xfrm>
            <a:off x="2133600" y="1753457"/>
            <a:ext cx="7182677" cy="51045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60334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173052-4FDF-954B-14CE-5414056AA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365125"/>
            <a:ext cx="12099235" cy="1325563"/>
          </a:xfrm>
        </p:spPr>
        <p:txBody>
          <a:bodyPr>
            <a:normAutofit fontScale="90000"/>
          </a:bodyPr>
          <a:lstStyle/>
          <a:p>
            <a:br>
              <a:rPr lang="pt-BR" sz="4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4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DE PROCESSAMENTO DE TRANSAÇÃO (SPT)</a:t>
            </a:r>
            <a:br>
              <a:rPr lang="pt-BR" sz="4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D95372-CC02-44C6-55B6-2895F21EE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64" t="17633" r="19653" b="6888"/>
          <a:stretch/>
        </p:blipFill>
        <p:spPr bwMode="auto">
          <a:xfrm>
            <a:off x="2981739" y="2227193"/>
            <a:ext cx="5708040" cy="41205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99340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6C410E-BF5A-90CE-2E66-4F8F547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SISTEMA DE CONTROLE DE PROCESSO SCP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CF824D-1A50-8B9B-2C70-EFB2AEF69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14" y="1827349"/>
            <a:ext cx="7855226" cy="491030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F1F87BB-2416-A1D0-03AA-046E6F5F147D}"/>
              </a:ext>
            </a:extLst>
          </p:cNvPr>
          <p:cNvSpPr txBox="1"/>
          <p:nvPr/>
        </p:nvSpPr>
        <p:spPr>
          <a:xfrm>
            <a:off x="7752522" y="1827349"/>
            <a:ext cx="4131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Controle de processos físicos contínuos;</a:t>
            </a:r>
          </a:p>
          <a:p>
            <a:endParaRPr lang="pt-BR" b="1" dirty="0"/>
          </a:p>
          <a:p>
            <a:endParaRPr lang="pt-BR" b="1" dirty="0"/>
          </a:p>
          <a:p>
            <a:r>
              <a:rPr lang="pt-BR" b="1" dirty="0"/>
              <a:t>Processo de produção físico;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0639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13E82-3E17-85BE-AE1A-3E04D414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NÍVEIS DE CONTROLE DE PROCESSO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BB9CC74-FD35-5BDF-BEEE-1125129A8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28" t="15687" r="17451" b="13093"/>
          <a:stretch/>
        </p:blipFill>
        <p:spPr bwMode="auto">
          <a:xfrm>
            <a:off x="838200" y="2059516"/>
            <a:ext cx="7343361" cy="44333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9979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5918AC-E5B8-1490-58C4-729544C8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pt-BR" b="1" dirty="0"/>
            </a:br>
            <a:r>
              <a:rPr lang="pt-BR" b="1" dirty="0"/>
              <a:t>SISTEMA DE COLABORAÇÃO E DE AUTOMAÇÃO DE ESCRITÓRIO (SAE)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DD408CF-7955-E73E-3099-2796EA7F9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8" t="15373" r="13218" b="4308"/>
          <a:stretch/>
        </p:blipFill>
        <p:spPr bwMode="auto">
          <a:xfrm>
            <a:off x="838200" y="1690688"/>
            <a:ext cx="8125649" cy="49884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090F534-C3B1-F23E-419F-764DBC7E04A7}"/>
              </a:ext>
            </a:extLst>
          </p:cNvPr>
          <p:cNvSpPr txBox="1"/>
          <p:nvPr/>
        </p:nvSpPr>
        <p:spPr>
          <a:xfrm>
            <a:off x="8907527" y="2618694"/>
            <a:ext cx="3087757" cy="236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Colaborador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Compartilha recursos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Sua meta</a:t>
            </a:r>
            <a:endParaRPr lang="pt-B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7073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0D5AF-A41F-61C5-51E4-D327A72C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SISTEMA INTEGRADO A GESTÃO (ERP)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AD3148A-BFDF-727B-645A-D40BB0A83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34" t="43924" r="14805" b="3681"/>
          <a:stretch/>
        </p:blipFill>
        <p:spPr bwMode="auto">
          <a:xfrm>
            <a:off x="2597426" y="1904791"/>
            <a:ext cx="4837043" cy="4296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50967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96732-4488-E41B-F1D3-D557728C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SISTEMAS DE APOIO GERENCIAIS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7BB047-668D-A5A0-CE74-3DCA2948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7279"/>
            <a:ext cx="5705306" cy="359692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9C6A15C-B87B-BEDB-9B45-EC8D43B04E52}"/>
              </a:ext>
            </a:extLst>
          </p:cNvPr>
          <p:cNvSpPr txBox="1"/>
          <p:nvPr/>
        </p:nvSpPr>
        <p:spPr>
          <a:xfrm>
            <a:off x="6983896" y="2371141"/>
            <a:ext cx="4545496" cy="19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Sistemas de informação Gerencial (SIG)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Sistemas de apoio a Decisão (SAD)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Sistemas de apoio ao Executivo (SAE)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4099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BDFC5-E349-6C3B-55CA-C37AECE16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SISTEMAS DE INFORMAÇÃO GERENCIAL (SIG)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E12761-91F6-BAE0-9283-6EBCAF178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9" t="25034" r="14628" b="8701"/>
          <a:stretch/>
        </p:blipFill>
        <p:spPr bwMode="auto">
          <a:xfrm>
            <a:off x="838199" y="2464903"/>
            <a:ext cx="6834809" cy="36270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80984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A49E5-C9D1-14C7-9AA0-83F6F4618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SISTEMAS DE APOIO A DECISÃO (SAD)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2D27A74-E477-D217-BCAC-D5C8D85D5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972" t="52082" r="13570"/>
          <a:stretch/>
        </p:blipFill>
        <p:spPr bwMode="auto">
          <a:xfrm>
            <a:off x="838200" y="1904089"/>
            <a:ext cx="4449417" cy="45305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BD5AD83-AE4A-6F31-E847-FEB9A67D646D}"/>
              </a:ext>
            </a:extLst>
          </p:cNvPr>
          <p:cNvSpPr txBox="1"/>
          <p:nvPr/>
        </p:nvSpPr>
        <p:spPr>
          <a:xfrm>
            <a:off x="6096000" y="3286539"/>
            <a:ext cx="4625009" cy="1566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Decisão não-estruturada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Fornecem informações</a:t>
            </a:r>
            <a:endParaRPr lang="pt-B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4896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C0FEE-03AA-AC05-BAA0-B01AAB00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SISTEMAS DE APOIO A DECISÃO (SAD)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C07898F-6CC3-3520-BA01-7493B380B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228" t="26668" r="13923" b="14975"/>
          <a:stretch/>
        </p:blipFill>
        <p:spPr bwMode="auto">
          <a:xfrm>
            <a:off x="1356753" y="1866828"/>
            <a:ext cx="9478493" cy="42689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8498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57CBE-A5AE-BD78-819C-C940B163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305727"/>
          </a:xfrm>
        </p:spPr>
        <p:txBody>
          <a:bodyPr>
            <a:noAutofit/>
          </a:bodyPr>
          <a:lstStyle/>
          <a:p>
            <a:r>
              <a:rPr lang="pt-BR" sz="8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           GRUPO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86F580-DB20-6DB4-023E-2560BAFE1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32243"/>
            <a:ext cx="10515600" cy="164471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pt-BR" sz="8800" b="1" dirty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  <a:ea typeface="+mj-ea"/>
                <a:cs typeface="+mj-cs"/>
              </a:rPr>
              <a:t>Alisson Ferreira da Costa</a:t>
            </a:r>
          </a:p>
          <a:p>
            <a:endParaRPr lang="pt-BR" sz="8800" b="1" dirty="0">
              <a:solidFill>
                <a:schemeClr val="accent6">
                  <a:lumMod val="50000"/>
                </a:schemeClr>
              </a:solidFill>
              <a:latin typeface="Algerian" panose="04020705040A02060702" pitchFamily="82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pt-BR" sz="8800" b="1" dirty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  <a:ea typeface="+mj-ea"/>
                <a:cs typeface="+mj-cs"/>
              </a:rPr>
              <a:t>			Gabriela CRUZ SILVA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C2925A-884D-442F-A27B-EB345E09B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075" y="-126931"/>
            <a:ext cx="35814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69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807B6-C522-41C9-D199-2BAC5079E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SISTEMAS DE APOIO AO EXECUTIVO (SAE)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C7AC354-A584-16FF-DEC5-23F2F56DF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06" t="5962" r="12864"/>
          <a:stretch/>
        </p:blipFill>
        <p:spPr bwMode="auto">
          <a:xfrm>
            <a:off x="838199" y="1690687"/>
            <a:ext cx="6742043" cy="48344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63438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782F1F-E88A-22E4-3306-E646A3E1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B3D1C5-C51A-5905-7383-16B4F6053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81" t="4392" r="13394"/>
          <a:stretch/>
        </p:blipFill>
        <p:spPr bwMode="auto">
          <a:xfrm>
            <a:off x="1076324" y="1977707"/>
            <a:ext cx="5788301" cy="4260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82928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7180D-2E81-9192-01DE-F7EEDB91A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  REFERENCIA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1D3325-EEDF-BAD9-1479-9D0A8927D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pt-BR" dirty="0">
                <a:hlinkClick r:id="rId2"/>
              </a:rPr>
              <a:t>https://pt.wikipedia.org/wiki/Sistema_de_processamento_de_transa%C3%A7%C3%B5es</a:t>
            </a:r>
            <a:endParaRPr lang="pt-BR" dirty="0"/>
          </a:p>
          <a:p>
            <a:endParaRPr lang="pt-BR" dirty="0"/>
          </a:p>
          <a:p>
            <a:r>
              <a:rPr lang="pt-BR" u="sng" dirty="0" err="1">
                <a:solidFill>
                  <a:schemeClr val="accent5">
                    <a:lumMod val="75000"/>
                  </a:schemeClr>
                </a:solidFill>
              </a:rPr>
              <a:t>chrome-extension</a:t>
            </a:r>
            <a:r>
              <a:rPr lang="pt-BR" u="sng" dirty="0">
                <a:solidFill>
                  <a:schemeClr val="accent5">
                    <a:lumMod val="75000"/>
                  </a:schemeClr>
                </a:solidFill>
              </a:rPr>
              <a:t>://</a:t>
            </a:r>
            <a:r>
              <a:rPr lang="pt-BR" u="sng" dirty="0" err="1">
                <a:solidFill>
                  <a:schemeClr val="accent5">
                    <a:lumMod val="75000"/>
                  </a:schemeClr>
                </a:solidFill>
              </a:rPr>
              <a:t>efaidnbmnnnibpcajpcglclefindmkaj</a:t>
            </a:r>
            <a:r>
              <a:rPr lang="pt-BR" u="sng" dirty="0">
                <a:solidFill>
                  <a:schemeClr val="accent5">
                    <a:lumMod val="75000"/>
                  </a:schemeClr>
                </a:solidFill>
              </a:rPr>
              <a:t>/http://professor.pucgoias.edu.br/SiteDocente/admin/arquivosUpload/5587/material/aula2%20tipos%20SI.pdf</a:t>
            </a:r>
          </a:p>
          <a:p>
            <a:endParaRPr lang="pt-BR" u="sng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pt-BR" dirty="0">
                <a:hlinkClick r:id="rId3"/>
              </a:rPr>
              <a:t>https://pt.slideshare.net/feekosta/sistemas-de-informao-como-sistemas-de-controle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7120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87FD1B-8087-9093-F80B-D10A8B69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74" y="365125"/>
            <a:ext cx="10681252" cy="1325563"/>
          </a:xfrm>
        </p:spPr>
        <p:txBody>
          <a:bodyPr/>
          <a:lstStyle/>
          <a:p>
            <a:pPr algn="ctr"/>
            <a:r>
              <a:rPr lang="pt-BR" b="1" dirty="0"/>
              <a:t>TIPOS DE SISTEMAS DE INFORMAÇÃO EMPRESARIAL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451AF57-3EF7-E198-5431-FB4FD4AC9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43" t="14746" r="19567" b="12466"/>
          <a:stretch/>
        </p:blipFill>
        <p:spPr bwMode="auto">
          <a:xfrm>
            <a:off x="4716808" y="2368629"/>
            <a:ext cx="6305331" cy="43660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319EDD7-3550-3627-D2C0-462DF1F64944}"/>
              </a:ext>
            </a:extLst>
          </p:cNvPr>
          <p:cNvSpPr txBox="1"/>
          <p:nvPr/>
        </p:nvSpPr>
        <p:spPr>
          <a:xfrm>
            <a:off x="2407260" y="6365320"/>
            <a:ext cx="230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Pirâmide de Maslow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5480405-3D87-B907-733F-044EF9FF46A4}"/>
              </a:ext>
            </a:extLst>
          </p:cNvPr>
          <p:cNvSpPr txBox="1"/>
          <p:nvPr/>
        </p:nvSpPr>
        <p:spPr>
          <a:xfrm>
            <a:off x="545328" y="2127319"/>
            <a:ext cx="3271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INTRODUÇÃO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61211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BCB63BA-3ADA-AA19-0D59-BA00E9F73F91}"/>
              </a:ext>
            </a:extLst>
          </p:cNvPr>
          <p:cNvSpPr txBox="1"/>
          <p:nvPr/>
        </p:nvSpPr>
        <p:spPr>
          <a:xfrm>
            <a:off x="404191" y="758910"/>
            <a:ext cx="11787809" cy="1644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Sistemas de informação são um agrupamentos de elementos ou redes com o objetivo de agrupar, coletar, processar, armazenar e transmitir informações, facilitando assim o acesso das pessoas interessadas (no caso, os funcionários de determinado setor ou empresa).</a:t>
            </a:r>
            <a:endParaRPr lang="pt-BR" sz="2400" i="1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62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D415A-0F37-F887-7CD8-F0C11A15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DIVIDIDOS EM DOIS GRANDES GRUPOS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3FE599-0915-758C-16F0-E6D3EA570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28" t="23322" r="15687" b="7759"/>
          <a:stretch/>
        </p:blipFill>
        <p:spPr bwMode="auto">
          <a:xfrm>
            <a:off x="1974573" y="1690688"/>
            <a:ext cx="7699513" cy="4382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2913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944C6-06D8-AB46-66C0-C5DF0584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pt-BR" sz="4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4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SISTEMAS DE APOIA A OPERAÇÃO</a:t>
            </a:r>
            <a:br>
              <a:rPr lang="pt-BR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BCB63BA-3ADA-AA19-0D59-BA00E9F73F91}"/>
              </a:ext>
            </a:extLst>
          </p:cNvPr>
          <p:cNvSpPr txBox="1"/>
          <p:nvPr/>
        </p:nvSpPr>
        <p:spPr>
          <a:xfrm>
            <a:off x="1311965" y="2447524"/>
            <a:ext cx="9607826" cy="3630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S</a:t>
            </a:r>
            <a:r>
              <a:rPr lang="pt-BR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processamento de transação (SPT)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S</a:t>
            </a:r>
            <a:r>
              <a:rPr lang="pt-BR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controle de processos (SCP)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S</a:t>
            </a:r>
            <a:r>
              <a:rPr lang="pt-BR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colaborativos e de automação de escritório (SAE)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S</a:t>
            </a:r>
            <a:r>
              <a:rPr lang="pt-BR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integrados a Gestão (ERP)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195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BCB63BA-3ADA-AA19-0D59-BA00E9F73F91}"/>
              </a:ext>
            </a:extLst>
          </p:cNvPr>
          <p:cNvSpPr txBox="1"/>
          <p:nvPr/>
        </p:nvSpPr>
        <p:spPr>
          <a:xfrm>
            <a:off x="404191" y="758910"/>
            <a:ext cx="11787809" cy="5340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SI de processamento de transação (SPT) </a:t>
            </a:r>
            <a:r>
              <a:rPr lang="pt-BR" sz="24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 </a:t>
            </a:r>
            <a:r>
              <a:rPr lang="pt-BR" sz="2400" b="1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Sistemas de Processamento de Transação </a:t>
            </a:r>
            <a:r>
              <a:rPr lang="pt-BR" sz="24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t-BR" sz="24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SPTs</a:t>
            </a:r>
            <a:r>
              <a:rPr lang="pt-BR" sz="24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são sistemas de suporte para atividades do dia a dia da organização que servem o nível operacional como monitorando as atividades diárias ou normais de uma empresa, controle de estoque, contabilidade, sistemas de cobrança e pagamento de contas, folha de pagamento, atendimento a clientes, fluxo de materiais, entre outros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SI de controle de processos (SCP) </a:t>
            </a:r>
            <a:r>
              <a:rPr lang="pt-BR" sz="24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t-BR" sz="2400" b="1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SISTEMAS DE CONTROLE DE PROCESSOS</a:t>
            </a:r>
            <a:r>
              <a:rPr lang="pt-BR" sz="24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As aplicações de controle de processos podem ser encontradas em todas as empresas que produzem um produto ou serviço onde existe a necessidade de um controle rígido dos processos envolvidos, como na produção siderúrgica, de combustíveis e gases, produtos químicos, fabricação de veículos, energia, controle de tráfego aéreo etc.</a:t>
            </a:r>
          </a:p>
        </p:txBody>
      </p:sp>
    </p:spTree>
    <p:extLst>
      <p:ext uri="{BB962C8B-B14F-4D97-AF65-F5344CB8AC3E}">
        <p14:creationId xmlns:p14="http://schemas.microsoft.com/office/powerpoint/2010/main" val="349580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BCB63BA-3ADA-AA19-0D59-BA00E9F73F91}"/>
              </a:ext>
            </a:extLst>
          </p:cNvPr>
          <p:cNvSpPr txBox="1"/>
          <p:nvPr/>
        </p:nvSpPr>
        <p:spPr>
          <a:xfrm>
            <a:off x="404190" y="1245704"/>
            <a:ext cx="11787809" cy="540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SI colaborativos e de automação de escritório (SAE) </a:t>
            </a:r>
            <a:r>
              <a:rPr lang="pt-BR" sz="24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SAE (</a:t>
            </a:r>
            <a:r>
              <a:rPr lang="pt-BR" sz="2400" b="1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 de Apoio ao Executivo</a:t>
            </a:r>
            <a:r>
              <a:rPr lang="pt-BR" sz="24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é um sistema de informações no nível estratégico de uma organização. O SAE reúne dados de toda a organização, permitindo aos gerentes selecionar e ajustar os dados para os fins necessários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SI integrados a Gestão (ERP) </a:t>
            </a:r>
            <a:r>
              <a:rPr lang="pt-BR" sz="24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 sistema de software ERP (</a:t>
            </a:r>
            <a:r>
              <a:rPr lang="pt-BR" sz="2400" b="1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Planejamento de Recursos Empresariais</a:t>
            </a:r>
            <a:r>
              <a:rPr lang="pt-BR" sz="24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é um conjunto de aplicativos ou módulos integrados para gestão dos principais processos de negócios de uma empresa, incluindo finanças e contabilidade, cadeia de suprimentos, RH, </a:t>
            </a:r>
            <a:r>
              <a:rPr lang="pt-BR" sz="24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procurement</a:t>
            </a:r>
            <a:r>
              <a:rPr lang="pt-BR" sz="24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vendas, gestão de estoques e muito mais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154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875489-A9B9-66FC-2DAF-E650E2EC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TIPOS DE SISTEMAS DE INFORMAÇÃO EMPRESARIAL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D18243-EBEF-588A-1B6A-C28F7CBAA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75" y="1991346"/>
            <a:ext cx="4429125" cy="42005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8D8A8D8-5106-455A-2D8A-D208DF8D7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43" t="14746" r="19567" b="12466"/>
          <a:stretch/>
        </p:blipFill>
        <p:spPr bwMode="auto">
          <a:xfrm>
            <a:off x="838199" y="1825848"/>
            <a:ext cx="5847467" cy="42005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44413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589</Words>
  <Application>Microsoft Office PowerPoint</Application>
  <PresentationFormat>Widescreen</PresentationFormat>
  <Paragraphs>62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Algerian</vt:lpstr>
      <vt:lpstr>Arial</vt:lpstr>
      <vt:lpstr>Calibri</vt:lpstr>
      <vt:lpstr>Calibri Light</vt:lpstr>
      <vt:lpstr>Castellar</vt:lpstr>
      <vt:lpstr>Tema do Office</vt:lpstr>
      <vt:lpstr>TIPOS DE SISTEMAS DE INFORMAÇÃO EMPRESARIAL</vt:lpstr>
      <vt:lpstr>           GRUPO  </vt:lpstr>
      <vt:lpstr>TIPOS DE SISTEMAS DE INFORMAÇÃO EMPRESARIAL</vt:lpstr>
      <vt:lpstr>Apresentação do PowerPoint</vt:lpstr>
      <vt:lpstr>DIVIDIDOS EM DOIS GRANDES GRUPOS</vt:lpstr>
      <vt:lpstr> SISTEMAS DE APOIA A OPERAÇÃO </vt:lpstr>
      <vt:lpstr>Apresentação do PowerPoint</vt:lpstr>
      <vt:lpstr>Apresentação do PowerPoint</vt:lpstr>
      <vt:lpstr>TIPOS DE SISTEMAS DE INFORMAÇÃO EMPRESARIAL</vt:lpstr>
      <vt:lpstr>POSSUI UMA BASE DA DADOS PARA ÁREA FUNCIONAL</vt:lpstr>
      <vt:lpstr> SI DE PROCESSAMENTO DE TRANSAÇÃO (SPT) </vt:lpstr>
      <vt:lpstr>SISTEMA DE CONTROLE DE PROCESSO SCP</vt:lpstr>
      <vt:lpstr>NÍVEIS DE CONTROLE DE PROCESSO</vt:lpstr>
      <vt:lpstr> SISTEMA DE COLABORAÇÃO E DE AUTOMAÇÃO DE ESCRITÓRIO (SAE) </vt:lpstr>
      <vt:lpstr>SISTEMA INTEGRADO A GESTÃO (ERP)</vt:lpstr>
      <vt:lpstr>SISTEMAS DE APOIO GERENCIAIS</vt:lpstr>
      <vt:lpstr>SISTEMAS DE INFORMAÇÃO GERENCIAL (SIG)</vt:lpstr>
      <vt:lpstr>SISTEMAS DE APOIO A DECISÃO (SAD)</vt:lpstr>
      <vt:lpstr>SISTEMAS DE APOIO A DECISÃO (SAD)</vt:lpstr>
      <vt:lpstr>SISTEMAS DE APOIO AO EXECUTIVO (SAE)</vt:lpstr>
      <vt:lpstr>Apresentação do PowerPoint</vt:lpstr>
      <vt:lpstr>  REFERENCIA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TIPOS DE SISTEMAS DE INFORMAÇÃO EMPRESARIAL</dc:title>
  <dc:creator>Alisson Ferreira</dc:creator>
  <cp:lastModifiedBy>Alisson Ferreira</cp:lastModifiedBy>
  <cp:revision>2</cp:revision>
  <dcterms:created xsi:type="dcterms:W3CDTF">2022-06-01T00:28:26Z</dcterms:created>
  <dcterms:modified xsi:type="dcterms:W3CDTF">2022-06-04T00:47:54Z</dcterms:modified>
</cp:coreProperties>
</file>